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1" r:id="rId4"/>
  </p:sldMasterIdLst>
  <p:notesMasterIdLst>
    <p:notesMasterId r:id="rId14"/>
  </p:notesMasterIdLst>
  <p:handoutMasterIdLst>
    <p:handoutMasterId r:id="rId15"/>
  </p:handoutMasterIdLst>
  <p:sldIdLst>
    <p:sldId id="3727" r:id="rId5"/>
    <p:sldId id="3713" r:id="rId6"/>
    <p:sldId id="3718" r:id="rId7"/>
    <p:sldId id="3728" r:id="rId8"/>
    <p:sldId id="3729" r:id="rId9"/>
    <p:sldId id="3736" r:id="rId10"/>
    <p:sldId id="3731" r:id="rId11"/>
    <p:sldId id="3732" r:id="rId12"/>
    <p:sldId id="3515" r:id="rId13"/>
  </p:sldIdLst>
  <p:sldSz cx="9144000" cy="5143500" type="screen16x9"/>
  <p:notesSz cx="7315200" cy="9601200"/>
  <p:defaultTextStyle>
    <a:defPPr>
      <a:defRPr lang="nb-N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veding Aubert" initials="AHA" lastIdx="1" clrIdx="0"/>
  <p:cmAuthor id="1" name="Thomas Hay" initials="TH" lastIdx="0" clrIdx="1">
    <p:extLst>
      <p:ext uri="{19B8F6BF-5375-455C-9EA6-DF929625EA0E}">
        <p15:presenceInfo xmlns:p15="http://schemas.microsoft.com/office/powerpoint/2012/main" userId="50faa98a39855d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1162"/>
    <a:srgbClr val="00FFFF"/>
    <a:srgbClr val="006600"/>
    <a:srgbClr val="0BE725"/>
    <a:srgbClr val="436D50"/>
    <a:srgbClr val="0000FF"/>
    <a:srgbClr val="FAFBFC"/>
    <a:srgbClr val="322073"/>
    <a:srgbClr val="364042"/>
    <a:srgbClr val="DAE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9" autoAdjust="0"/>
    <p:restoredTop sz="97325" autoAdjust="0"/>
  </p:normalViewPr>
  <p:slideViewPr>
    <p:cSldViewPr snapToGrid="0">
      <p:cViewPr>
        <p:scale>
          <a:sx n="136" d="100"/>
          <a:sy n="136" d="100"/>
        </p:scale>
        <p:origin x="1236" y="28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533881" y="686290"/>
            <a:ext cx="6283372" cy="213191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5523617" y="9210432"/>
            <a:ext cx="1293636" cy="2088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fld id="{87BDC9B4-0128-4747-AB41-2B1937F179A1}" type="datetimeFigureOut">
              <a:rPr lang="en-GB" sz="1000"/>
              <a:pPr/>
              <a:t>27/10/2023</a:t>
            </a:fld>
            <a:endParaRPr lang="en-GB" sz="100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533882" y="9210434"/>
            <a:ext cx="4989734" cy="2088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00"/>
            </a:lvl1pPr>
          </a:lstStyle>
          <a:p>
            <a:endParaRPr lang="en-GB" sz="100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6889122" y="9210434"/>
            <a:ext cx="424385" cy="2088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06AC201A-54A5-1045-81AB-5D04911AF8E5}" type="slidenum">
              <a:rPr lang="en-GB" sz="1000"/>
              <a:pPr algn="l"/>
              <a:t>‹#›</a:t>
            </a:fld>
            <a:endParaRPr lang="en-GB" sz="100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2940" y="336493"/>
            <a:ext cx="1704314" cy="2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7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731520" y="820630"/>
            <a:ext cx="5849184" cy="197282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5708422" y="8972579"/>
            <a:ext cx="872282" cy="255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/>
            </a:lvl1pPr>
          </a:lstStyle>
          <a:p>
            <a:fld id="{155652E0-EE73-5645-9646-8F41A8FB49AC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503363"/>
            <a:ext cx="5759450" cy="3240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731520" y="4893453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731519" y="8972579"/>
            <a:ext cx="4884091" cy="2553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6673516" y="8972579"/>
            <a:ext cx="435061" cy="2553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/>
            </a:lvl1pPr>
          </a:lstStyle>
          <a:p>
            <a:fld id="{CBDDBC65-111E-EC45-B833-307C01E6C15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90" y="460422"/>
            <a:ext cx="1704314" cy="2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9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923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32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083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408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73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395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34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DBC65-111E-EC45-B833-307C01E6C15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38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&amp;I_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5377D9-7E25-44F3-B436-BDA32DA6D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00" y="648001"/>
            <a:ext cx="8640000" cy="3977936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buFont typeface="Arial" panose="020B0604020202020204" pitchFamily="34" charset="0"/>
              <a:buChar char="•"/>
              <a:defRPr sz="1600"/>
            </a:lvl1pPr>
            <a:lvl2pPr marL="358775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buFont typeface="Arial" panose="020B0604020202020204" pitchFamily="34" charset="0"/>
              <a:buChar char="•"/>
              <a:defRPr sz="1600"/>
            </a:lvl2pPr>
            <a:lvl3pPr marL="538163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defRPr sz="1600"/>
            </a:lvl3pPr>
            <a:lvl4pPr marL="806450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defRPr sz="1600"/>
            </a:lvl4pPr>
            <a:lvl5pPr marL="985838" indent="-179388">
              <a:lnSpc>
                <a:spcPct val="90000"/>
              </a:lnSpc>
              <a:spcBef>
                <a:spcPts val="0"/>
              </a:spcBef>
              <a:buClr>
                <a:srgbClr val="871162"/>
              </a:buClr>
              <a:buSzPct val="80000"/>
              <a:defRPr sz="1600"/>
            </a:lvl5pPr>
          </a:lstStyle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577910-25AB-469D-BDE8-91A5FE64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4000"/>
            <a:ext cx="6967365" cy="3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AA276B-1F13-4B68-B73D-F192A9428A02}"/>
              </a:ext>
            </a:extLst>
          </p:cNvPr>
          <p:cNvSpPr/>
          <p:nvPr userDrawn="1"/>
        </p:nvSpPr>
        <p:spPr>
          <a:xfrm>
            <a:off x="0" y="5097780"/>
            <a:ext cx="9144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8949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&amp;I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88CB8B-D8E5-4A50-80AE-F2AC9C8D42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000" y="648000"/>
            <a:ext cx="8935200" cy="435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C0C6F0-AA04-408A-B972-439CDCCAAFBB}"/>
              </a:ext>
            </a:extLst>
          </p:cNvPr>
          <p:cNvSpPr/>
          <p:nvPr userDrawn="1"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34578B20-9C37-4C80-8D6F-6BEE1D32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4000"/>
            <a:ext cx="6967365" cy="3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347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&amp;I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5D09F-8D6B-4DFD-83AF-6BE6125C0894}"/>
              </a:ext>
            </a:extLst>
          </p:cNvPr>
          <p:cNvSpPr/>
          <p:nvPr userDrawn="1"/>
        </p:nvSpPr>
        <p:spPr>
          <a:xfrm>
            <a:off x="-1587" y="5097780"/>
            <a:ext cx="9144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A79610C-BED2-4742-8B30-7F0805FEE12C}"/>
              </a:ext>
            </a:extLst>
          </p:cNvPr>
          <p:cNvSpPr>
            <a:spLocks noGrp="1"/>
          </p:cNvSpPr>
          <p:nvPr userDrawn="1"/>
        </p:nvSpPr>
        <p:spPr bwMode="auto">
          <a:xfrm>
            <a:off x="8761507" y="-51890"/>
            <a:ext cx="362020" cy="33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/>
            <a:fld id="{52C008B9-276D-4033-AEF3-2D0AF9107A39}" type="slidenum">
              <a:rPr lang="en-GB" sz="800" b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‹#›</a:t>
            </a:fld>
            <a:endParaRPr lang="en-GB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9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&amp;I_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7340CE-ABB8-4BF7-97A9-9C47D67462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000" y="648000"/>
            <a:ext cx="8935200" cy="435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67DFEA-5EA3-4234-9918-8C9EF29C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4000"/>
            <a:ext cx="8455506" cy="3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D3530-6C90-4E64-B1E5-03C7EA1B856B}"/>
              </a:ext>
            </a:extLst>
          </p:cNvPr>
          <p:cNvSpPr/>
          <p:nvPr userDrawn="1"/>
        </p:nvSpPr>
        <p:spPr>
          <a:xfrm>
            <a:off x="-1587" y="5097780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6407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&amp;I_Subtitle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B770A553-A15B-B841-8DF8-36671C3D54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1480" y="4409526"/>
            <a:ext cx="2274841" cy="3499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381EDE1-F815-45A9-8C09-073AF894C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1728000"/>
            <a:ext cx="7886700" cy="99377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Text&gt;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FBAACC-D31E-4719-93DC-9DD25B9CB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815" y="2780820"/>
            <a:ext cx="2087563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AFBFC"/>
                </a:solidFill>
              </a:defRPr>
            </a:lvl1pPr>
          </a:lstStyle>
          <a:p>
            <a:pPr lvl="0"/>
            <a:r>
              <a:rPr lang="en-US" dirty="0"/>
              <a:t>&lt;Subtitle Text&gt;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580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&amp;I_Subtitle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583F59-0B41-47D4-9287-15DD1AAB0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1728000"/>
            <a:ext cx="7886700" cy="99377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Text&gt;</a:t>
            </a:r>
            <a:endParaRPr lang="en-GB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65399A6-C3A8-4CDF-8656-562EAA6AE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815" y="2780820"/>
            <a:ext cx="2087563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AFBFC"/>
                </a:solidFill>
              </a:defRPr>
            </a:lvl1pPr>
          </a:lstStyle>
          <a:p>
            <a:pPr lvl="0"/>
            <a:r>
              <a:rPr lang="en-US" dirty="0"/>
              <a:t>&lt;Subtitle Text&gt;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112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&amp;I_Subtitle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911F5EB2-5A87-4A35-9330-D9E23B8A65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1728000"/>
            <a:ext cx="7886700" cy="99377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Text&gt;</a:t>
            </a:r>
            <a:endParaRPr lang="en-GB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8538223-FA1B-4569-AE03-8976D7D48F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815" y="2780820"/>
            <a:ext cx="2087563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AFBFC"/>
                </a:solidFill>
              </a:defRPr>
            </a:lvl1pPr>
          </a:lstStyle>
          <a:p>
            <a:pPr lvl="0"/>
            <a:r>
              <a:rPr lang="en-US" dirty="0"/>
              <a:t>&lt;Subtitle Text&gt;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556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-wa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16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4B8632E0-843B-4516-8B68-F93450604464}"/>
              </a:ext>
            </a:extLst>
          </p:cNvPr>
          <p:cNvSpPr>
            <a:spLocks noGrp="1"/>
          </p:cNvSpPr>
          <p:nvPr userDrawn="1"/>
        </p:nvSpPr>
        <p:spPr bwMode="auto">
          <a:xfrm>
            <a:off x="8761507" y="-51890"/>
            <a:ext cx="362020" cy="33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/>
            <a:fld id="{52C008B9-276D-4033-AEF3-2D0AF9107A39}" type="slidenum">
              <a:rPr lang="en-GB" sz="800" b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‹#›</a:t>
            </a:fld>
            <a:endParaRPr lang="en-GB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58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26" r:id="rId2"/>
    <p:sldLayoutId id="2147483717" r:id="rId3"/>
    <p:sldLayoutId id="2147483720" r:id="rId4"/>
    <p:sldLayoutId id="2147483727" r:id="rId5"/>
    <p:sldLayoutId id="2147483745" r:id="rId6"/>
    <p:sldLayoutId id="2147483756" r:id="rId7"/>
    <p:sldLayoutId id="2147483757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SzPct val="80000"/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233363" indent="-176213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SzPct val="70000"/>
        <a:buFont typeface=".Hiragino Kaku Gothic Interface W3"/>
        <a:buChar char="◉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344488" indent="-111125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344488" indent="-111125" algn="l" defTabSz="685800" rtl="0" eaLnBrk="1" latinLnBrk="0" hangingPunct="1">
        <a:lnSpc>
          <a:spcPct val="100000"/>
        </a:lnSpc>
        <a:spcBef>
          <a:spcPts val="375"/>
        </a:spcBef>
        <a:buSzPct val="80000"/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344488" indent="-111125" algn="l" defTabSz="685800" rtl="0" eaLnBrk="1" latinLnBrk="0" hangingPunct="1">
        <a:lnSpc>
          <a:spcPct val="100000"/>
        </a:lnSpc>
        <a:spcBef>
          <a:spcPts val="375"/>
        </a:spcBef>
        <a:buSzPct val="80000"/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36">
          <p15:clr>
            <a:srgbClr val="F26B43"/>
          </p15:clr>
        </p15:guide>
        <p15:guide id="3" pos="5568">
          <p15:clr>
            <a:srgbClr val="F26B43"/>
          </p15:clr>
        </p15:guide>
        <p15:guide id="4" pos="192">
          <p15:clr>
            <a:srgbClr val="F26B43"/>
          </p15:clr>
        </p15:guide>
        <p15:guide id="6" orient="horz" pos="204">
          <p15:clr>
            <a:srgbClr val="F26B43"/>
          </p15:clr>
        </p15:guide>
        <p15:guide id="7" orient="horz" pos="564">
          <p15:clr>
            <a:srgbClr val="F26B43"/>
          </p15:clr>
        </p15:guide>
        <p15:guide id="8" pos="2976">
          <p15:clr>
            <a:srgbClr val="F26B43"/>
          </p15:clr>
        </p15:guide>
        <p15:guide id="9" pos="2784">
          <p15:clr>
            <a:srgbClr val="F26B43"/>
          </p15:clr>
        </p15:guide>
        <p15:guide id="10" orient="horz" pos="360">
          <p15:clr>
            <a:srgbClr val="F26B43"/>
          </p15:clr>
        </p15:guide>
        <p15:guide id="11" orient="horz" pos="30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E1551-81C8-15EF-80EB-40AE1862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9" y="842384"/>
            <a:ext cx="7423018" cy="42488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513301-F609-9632-D31A-693805AC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217" y="101237"/>
            <a:ext cx="7272503" cy="993775"/>
          </a:xfrm>
        </p:spPr>
        <p:txBody>
          <a:bodyPr/>
          <a:lstStyle/>
          <a:p>
            <a:pPr algn="ctr"/>
            <a: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  <a:t>Predicting Heart </a:t>
            </a:r>
            <a:r>
              <a:rPr lang="en-US" altLang="en-US" sz="3200" b="1" dirty="0" err="1">
                <a:solidFill>
                  <a:srgbClr val="C00000"/>
                </a:solidFill>
                <a:latin typeface="Algerian" panose="04020705040A02060702" pitchFamily="82" charset="0"/>
              </a:rPr>
              <a:t>FaIlure</a:t>
            </a:r>
            <a: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  <a:t> from clinical data</a:t>
            </a:r>
            <a:b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</a:br>
            <a:b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</a:br>
            <a: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  <a:t>Dr. Tanushree Mahadani</a:t>
            </a:r>
            <a:endParaRPr lang="en-GB" sz="32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05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B1C28-FB9B-E5D9-F6AB-FEE32B6F3590}"/>
              </a:ext>
            </a:extLst>
          </p:cNvPr>
          <p:cNvSpPr txBox="1"/>
          <p:nvPr/>
        </p:nvSpPr>
        <p:spPr>
          <a:xfrm>
            <a:off x="2363089" y="283855"/>
            <a:ext cx="1652451" cy="40510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txBody>
          <a:bodyPr wrap="square" lIns="0" tIns="36000" rIns="0" bIns="36000" rtlCol="0">
            <a:spAutoFit/>
          </a:bodyPr>
          <a:lstStyle>
            <a:defPPr>
              <a:defRPr lang="nb-NO"/>
            </a:defPPr>
            <a:lvl1pPr>
              <a:lnSpc>
                <a:spcPct val="90000"/>
              </a:lnSpc>
              <a:spcBef>
                <a:spcPct val="0"/>
              </a:spcBef>
              <a:defRPr sz="2400">
                <a:solidFill>
                  <a:srgbClr val="8711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Loading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294864A-CFCB-B350-ABCA-42BB04F0BEBE}"/>
              </a:ext>
            </a:extLst>
          </p:cNvPr>
          <p:cNvSpPr/>
          <p:nvPr/>
        </p:nvSpPr>
        <p:spPr>
          <a:xfrm>
            <a:off x="6625377" y="2279057"/>
            <a:ext cx="373283" cy="236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89BC6D-5C05-BFE3-55F0-60DEEB8F4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8516" r="19643" b="12127"/>
          <a:stretch/>
        </p:blipFill>
        <p:spPr>
          <a:xfrm>
            <a:off x="188886" y="798894"/>
            <a:ext cx="6309361" cy="35673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894CC3-BDF6-54AB-43FB-E3B9D09866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2" t="15763" r="70786" b="47175"/>
          <a:stretch/>
        </p:blipFill>
        <p:spPr>
          <a:xfrm>
            <a:off x="7125790" y="1444299"/>
            <a:ext cx="1652451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576420-1FD7-460B-E72A-C4C7F198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16" y="97084"/>
            <a:ext cx="5503798" cy="49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6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3B818-DACA-C09F-8D36-ADA21F18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512" y="411080"/>
            <a:ext cx="4500863" cy="4509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8C129-6BC6-0F94-7BA0-B421E214181F}"/>
              </a:ext>
            </a:extLst>
          </p:cNvPr>
          <p:cNvSpPr txBox="1"/>
          <p:nvPr/>
        </p:nvSpPr>
        <p:spPr>
          <a:xfrm>
            <a:off x="3115994" y="92877"/>
            <a:ext cx="206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FF0000"/>
                </a:solidFill>
                <a:latin typeface="Arial Black" panose="020B0A04020102020204" pitchFamily="34" charset="0"/>
              </a:rPr>
              <a:t>Histrogram</a:t>
            </a:r>
            <a:r>
              <a:rPr lang="en-GB" sz="16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237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1A597-23A2-69CF-CF8B-AD268AF7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2" y="514350"/>
            <a:ext cx="5438775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E1B70-D7E2-D083-DEDA-904032090ADE}"/>
              </a:ext>
            </a:extLst>
          </p:cNvPr>
          <p:cNvSpPr txBox="1"/>
          <p:nvPr/>
        </p:nvSpPr>
        <p:spPr>
          <a:xfrm>
            <a:off x="3108960" y="548821"/>
            <a:ext cx="5094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58A33-E51E-61C8-B9E9-E0501504F99A}"/>
              </a:ext>
            </a:extLst>
          </p:cNvPr>
          <p:cNvSpPr txBox="1"/>
          <p:nvPr/>
        </p:nvSpPr>
        <p:spPr>
          <a:xfrm>
            <a:off x="5730240" y="2278199"/>
            <a:ext cx="5094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72490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4B4D8-2FE1-237E-8F84-3614B649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938" y="387080"/>
            <a:ext cx="2070000" cy="220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1D0819-448F-2C02-2A08-061B27A3D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45" y="387080"/>
            <a:ext cx="2069036" cy="2203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D8D75-5132-1DA6-EF2F-32A3EBC4D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25" y="387080"/>
            <a:ext cx="2068971" cy="220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4B36D3-ED8E-F60C-EF41-A6154DB01F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76" t="47593" r="63786" b="29582"/>
          <a:stretch/>
        </p:blipFill>
        <p:spPr>
          <a:xfrm>
            <a:off x="393625" y="2794460"/>
            <a:ext cx="2070000" cy="117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9DCDB-1849-8C5C-A17D-98458C17C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86" t="27174" r="64087" b="50000"/>
          <a:stretch/>
        </p:blipFill>
        <p:spPr>
          <a:xfrm>
            <a:off x="3416410" y="2794460"/>
            <a:ext cx="2068971" cy="1174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0EFB42-FC20-6EF4-1BE5-98A692EEEB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648" t="45851" r="63714" b="31324"/>
          <a:stretch/>
        </p:blipFill>
        <p:spPr>
          <a:xfrm>
            <a:off x="6218938" y="2794460"/>
            <a:ext cx="2070001" cy="1174024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2F8CED2-D9A6-FAC7-DFEA-21003FE67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106751"/>
              </p:ext>
            </p:extLst>
          </p:nvPr>
        </p:nvGraphicFramePr>
        <p:xfrm>
          <a:off x="393625" y="4051751"/>
          <a:ext cx="7973134" cy="9906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610832">
                  <a:extLst>
                    <a:ext uri="{9D8B030D-6E8A-4147-A177-3AD203B41FA5}">
                      <a16:colId xmlns:a16="http://schemas.microsoft.com/office/drawing/2014/main" val="623199184"/>
                    </a:ext>
                  </a:extLst>
                </a:gridCol>
                <a:gridCol w="2801983">
                  <a:extLst>
                    <a:ext uri="{9D8B030D-6E8A-4147-A177-3AD203B41FA5}">
                      <a16:colId xmlns:a16="http://schemas.microsoft.com/office/drawing/2014/main" val="3245945072"/>
                    </a:ext>
                  </a:extLst>
                </a:gridCol>
                <a:gridCol w="2560319">
                  <a:extLst>
                    <a:ext uri="{9D8B030D-6E8A-4147-A177-3AD203B41FA5}">
                      <a16:colId xmlns:a16="http://schemas.microsoft.com/office/drawing/2014/main" val="3699550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dirty="0"/>
                        <a:t>      </a:t>
                      </a:r>
                      <a:r>
                        <a:rPr lang="fr-FR" sz="1200" b="1" dirty="0" err="1">
                          <a:solidFill>
                            <a:srgbClr val="FF0000"/>
                          </a:solidFill>
                        </a:rPr>
                        <a:t>Logistic</a:t>
                      </a:r>
                      <a:r>
                        <a:rPr lang="fr-F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1200" b="1" dirty="0" err="1">
                          <a:solidFill>
                            <a:srgbClr val="FF0000"/>
                          </a:solidFill>
                        </a:rPr>
                        <a:t>Regression</a:t>
                      </a:r>
                      <a:r>
                        <a:rPr lang="fr-FR" sz="1200" b="1" dirty="0">
                          <a:solidFill>
                            <a:srgbClr val="FF0000"/>
                          </a:solidFill>
                        </a:rPr>
                        <a:t> Model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200" b="1" dirty="0"/>
                        <a:t>               </a:t>
                      </a:r>
                      <a:r>
                        <a:rPr lang="fr-FR" sz="1200" b="1" dirty="0" err="1">
                          <a:solidFill>
                            <a:srgbClr val="FF0000"/>
                          </a:solidFill>
                        </a:rPr>
                        <a:t>Random</a:t>
                      </a:r>
                      <a:r>
                        <a:rPr lang="fr-FR" sz="1200" b="1" dirty="0">
                          <a:solidFill>
                            <a:srgbClr val="FF0000"/>
                          </a:solidFill>
                        </a:rPr>
                        <a:t> Forest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         </a:t>
                      </a:r>
                      <a:r>
                        <a:rPr lang="pt-BR" sz="1200" b="1" dirty="0">
                          <a:solidFill>
                            <a:srgbClr val="FF0000"/>
                          </a:solidFill>
                        </a:rPr>
                        <a:t>Naive Bayes Model(Gaussian</a:t>
                      </a:r>
                      <a:r>
                        <a:rPr lang="pt-BR" sz="1200" b="1" dirty="0"/>
                        <a:t>)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41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/>
                        <a:t>Accurancy</a:t>
                      </a:r>
                      <a:r>
                        <a:rPr lang="en-GB" sz="1200" dirty="0"/>
                        <a:t>:  </a:t>
                      </a:r>
                      <a:r>
                        <a:rPr lang="fr-FR" sz="1200" b="1" dirty="0"/>
                        <a:t>77%</a:t>
                      </a:r>
                      <a:endParaRPr lang="en-GB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/>
                        <a:t>Accurancy</a:t>
                      </a:r>
                      <a:r>
                        <a:rPr lang="en-GB" sz="1200" dirty="0"/>
                        <a:t>: </a:t>
                      </a:r>
                      <a:r>
                        <a:rPr lang="fr-FR" sz="1200" b="1" dirty="0"/>
                        <a:t>88%</a:t>
                      </a:r>
                      <a:endParaRPr lang="en-GB" sz="12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Accurancy</a:t>
                      </a:r>
                      <a:r>
                        <a:rPr lang="en-GB" sz="1200" dirty="0"/>
                        <a:t>: </a:t>
                      </a:r>
                      <a:r>
                        <a:rPr lang="fr-FR" sz="1200" b="1" dirty="0"/>
                        <a:t>77%</a:t>
                      </a:r>
                      <a:endParaRPr lang="en-GB" sz="12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99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30911B8-21CF-F48A-C9CB-7E815BF8CE82}"/>
              </a:ext>
            </a:extLst>
          </p:cNvPr>
          <p:cNvSpPr txBox="1"/>
          <p:nvPr/>
        </p:nvSpPr>
        <p:spPr>
          <a:xfrm>
            <a:off x="3115994" y="92877"/>
            <a:ext cx="285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Arial Black" panose="020B0A04020102020204" pitchFamily="34" charset="0"/>
              </a:rPr>
              <a:t>Different type of Model</a:t>
            </a:r>
          </a:p>
        </p:txBody>
      </p:sp>
    </p:spTree>
    <p:extLst>
      <p:ext uri="{BB962C8B-B14F-4D97-AF65-F5344CB8AC3E}">
        <p14:creationId xmlns:p14="http://schemas.microsoft.com/office/powerpoint/2010/main" val="181942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D110BF-56EA-B142-B88B-0EE0674C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12" y="235401"/>
            <a:ext cx="2691693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8E2EEF-1173-4EA8-742C-4542BCEB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77" y="235401"/>
            <a:ext cx="2691693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1ECF15-7DBA-2A1F-D36F-96968DDB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220" y="2748100"/>
            <a:ext cx="269169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E570AB-F723-E739-631E-DEE172E27DE5}"/>
              </a:ext>
            </a:extLst>
          </p:cNvPr>
          <p:cNvSpPr txBox="1"/>
          <p:nvPr/>
        </p:nvSpPr>
        <p:spPr>
          <a:xfrm>
            <a:off x="3166549" y="163219"/>
            <a:ext cx="206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Arial Black" panose="020B0A04020102020204" pitchFamily="34" charset="0"/>
              </a:rPr>
              <a:t>ANN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17092-C7F8-D51D-EDEB-FC01B979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33" y="501773"/>
            <a:ext cx="2366471" cy="25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5919C-ACA7-379D-8DC5-D244F143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752" y="501773"/>
            <a:ext cx="2790388" cy="223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33D573-715B-E31D-D5F6-C6EF0A728C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2" t="22837" r="63681" b="52547"/>
          <a:stretch/>
        </p:blipFill>
        <p:spPr>
          <a:xfrm>
            <a:off x="968132" y="3200400"/>
            <a:ext cx="2068972" cy="12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6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50C8-2BC8-916A-6ED6-1CD12EDC29BD}"/>
              </a:ext>
            </a:extLst>
          </p:cNvPr>
          <p:cNvSpPr txBox="1">
            <a:spLocks/>
          </p:cNvSpPr>
          <p:nvPr/>
        </p:nvSpPr>
        <p:spPr>
          <a:xfrm>
            <a:off x="878720" y="2223599"/>
            <a:ext cx="6860957" cy="9937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solidFill>
                  <a:srgbClr val="C00000"/>
                </a:solidFill>
                <a:latin typeface="Algerian" panose="04020705040A02060702" pitchFamily="82" charset="0"/>
              </a:rPr>
              <a:t>Thank You</a:t>
            </a:r>
            <a:endParaRPr lang="en-GB" sz="32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47998"/>
      </p:ext>
    </p:extLst>
  </p:cSld>
  <p:clrMapOvr>
    <a:masterClrMapping/>
  </p:clrMapOvr>
</p:sld>
</file>

<file path=ppt/theme/theme1.xml><?xml version="1.0" encoding="utf-8"?>
<a:theme xmlns:a="http://schemas.openxmlformats.org/drawingml/2006/main" name="1_Shearwater powerpoint template">
  <a:themeElements>
    <a:clrScheme name="Egendefinert 35">
      <a:dk1>
        <a:srgbClr val="000000"/>
      </a:dk1>
      <a:lt1>
        <a:srgbClr val="FFFFFF"/>
      </a:lt1>
      <a:dk2>
        <a:srgbClr val="44546A"/>
      </a:dk2>
      <a:lt2>
        <a:srgbClr val="D6E2E9"/>
      </a:lt2>
      <a:accent1>
        <a:srgbClr val="871162"/>
      </a:accent1>
      <a:accent2>
        <a:srgbClr val="E50087"/>
      </a:accent2>
      <a:accent3>
        <a:srgbClr val="322073"/>
      </a:accent3>
      <a:accent4>
        <a:srgbClr val="E9570D"/>
      </a:accent4>
      <a:accent5>
        <a:srgbClr val="007FC7"/>
      </a:accent5>
      <a:accent6>
        <a:srgbClr val="364042"/>
      </a:accent6>
      <a:hlink>
        <a:srgbClr val="881161"/>
      </a:hlink>
      <a:folHlink>
        <a:srgbClr val="E5008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>
        <a:ln w="6350" cap="rnd" cmpd="sng">
          <a:solidFill>
            <a:schemeClr val="accent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F429640600424B8BB8A7FB93586754" ma:contentTypeVersion="13" ma:contentTypeDescription="Create a new document." ma:contentTypeScope="" ma:versionID="9d9ea930209717caddbf29be6641854b">
  <xsd:schema xmlns:xsd="http://www.w3.org/2001/XMLSchema" xmlns:xs="http://www.w3.org/2001/XMLSchema" xmlns:p="http://schemas.microsoft.com/office/2006/metadata/properties" xmlns:ns2="29342506-ec85-427e-8f1a-7f700826ae81" xmlns:ns3="08f85422-5753-41bd-b1b6-ce9aa8aa19d4" targetNamespace="http://schemas.microsoft.com/office/2006/metadata/properties" ma:root="true" ma:fieldsID="2e88c79c9a289221880a685fdfa6cb83" ns2:_="" ns3:_="">
    <xsd:import namespace="29342506-ec85-427e-8f1a-7f700826ae81"/>
    <xsd:import namespace="08f85422-5753-41bd-b1b6-ce9aa8aa19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42506-ec85-427e-8f1a-7f700826ae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980a5ba-d9f4-43eb-a2e0-93a6bef5f8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f85422-5753-41bd-b1b6-ce9aa8aa19d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aea9ee4-4c27-48a7-af9e-bfc131ac33da}" ma:internalName="TaxCatchAll" ma:showField="CatchAllData" ma:web="08f85422-5753-41bd-b1b6-ce9aa8aa19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8f85422-5753-41bd-b1b6-ce9aa8aa19d4" xsi:nil="true"/>
    <lcf76f155ced4ddcb4097134ff3c332f xmlns="29342506-ec85-427e-8f1a-7f700826ae8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8154654-FBCD-4296-8AA8-E59DD68AF4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DDF7F9-55FB-49F2-8D63-841AD90135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342506-ec85-427e-8f1a-7f700826ae81"/>
    <ds:schemaRef ds:uri="08f85422-5753-41bd-b1b6-ce9aa8aa19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C419F9-4649-4D22-9B8F-8C09C0420F2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8f85422-5753-41bd-b1b6-ce9aa8aa19d4"/>
    <ds:schemaRef ds:uri="29342506-ec85-427e-8f1a-7f700826ae8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11988</TotalTime>
  <Words>60</Words>
  <Application>Microsoft Office PowerPoint</Application>
  <PresentationFormat>On-screen Show (16:9)</PresentationFormat>
  <Paragraphs>22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.Hiragino Kaku Gothic Interface W3</vt:lpstr>
      <vt:lpstr>Algerian</vt:lpstr>
      <vt:lpstr>Arial</vt:lpstr>
      <vt:lpstr>Arial Black</vt:lpstr>
      <vt:lpstr>Calibri</vt:lpstr>
      <vt:lpstr>1_Shearwater powerpoint template</vt:lpstr>
      <vt:lpstr>Predicting Heart FaIlure from clinical data  Dr. Tanushree Mahadani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Shearwater GeoServices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Clearly Better</dc:title>
  <dc:creator>Shearwater GeoServices</dc:creator>
  <cp:lastModifiedBy>Tanushree Mahadani</cp:lastModifiedBy>
  <cp:revision>510</cp:revision>
  <cp:lastPrinted>2018-12-02T15:03:09Z</cp:lastPrinted>
  <dcterms:created xsi:type="dcterms:W3CDTF">2016-09-15T10:56:24Z</dcterms:created>
  <dcterms:modified xsi:type="dcterms:W3CDTF">2023-10-27T15:05:29Z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0x0101003A3F30F5F007B046A45BABDC918F3177</vt:lpwstr>
  </property>
  <property fmtid="{D5CDD505-2E9C-101B-9397-08002B2CF9AE}" pid="3" name="MediaServiceImageTags">
    <vt:lpwstr/>
  </property>
</Properties>
</file>